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57" r:id="rId3"/>
    <p:sldId id="258" r:id="rId4"/>
    <p:sldId id="265" r:id="rId5"/>
    <p:sldId id="271" r:id="rId6"/>
    <p:sldId id="259" r:id="rId7"/>
    <p:sldId id="272" r:id="rId8"/>
    <p:sldId id="260" r:id="rId9"/>
    <p:sldId id="273" r:id="rId10"/>
    <p:sldId id="261" r:id="rId11"/>
    <p:sldId id="263" r:id="rId12"/>
    <p:sldId id="266" r:id="rId13"/>
    <p:sldId id="267" r:id="rId14"/>
    <p:sldId id="274" r:id="rId15"/>
    <p:sldId id="269" r:id="rId16"/>
    <p:sldId id="268" r:id="rId17"/>
    <p:sldId id="270" r:id="rId18"/>
    <p:sldId id="275" r:id="rId19"/>
    <p:sldId id="276" r:id="rId20"/>
    <p:sldId id="277" r:id="rId21"/>
    <p:sldId id="278" r:id="rId22"/>
    <p:sldId id="279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94660"/>
  </p:normalViewPr>
  <p:slideViewPr>
    <p:cSldViewPr>
      <p:cViewPr varScale="1">
        <p:scale>
          <a:sx n="50" d="100"/>
          <a:sy n="50" d="100"/>
        </p:scale>
        <p:origin x="-1258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A9834-B7FF-4BC5-895E-E34E48F0469F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45766-850D-44F9-B466-38F41491A3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5766-850D-44F9-B466-38F41491A30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45766-850D-44F9-B466-38F41491A30D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2C8E7-F964-4756-B196-4228A5D28FF3}" type="datetimeFigureOut">
              <a:rPr lang="en-US" smtClean="0"/>
              <a:pPr/>
              <a:t>11/8/2013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0BA9-691E-43CE-A567-BDC3D2FA7C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2C8E7-F964-4756-B196-4228A5D28FF3}" type="datetimeFigureOut">
              <a:rPr lang="en-US" smtClean="0"/>
              <a:pPr/>
              <a:t>11/8/2013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0BA9-691E-43CE-A567-BDC3D2FA7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2C8E7-F964-4756-B196-4228A5D28FF3}" type="datetimeFigureOut">
              <a:rPr lang="en-US" smtClean="0"/>
              <a:pPr/>
              <a:t>11/8/2013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0BA9-691E-43CE-A567-BDC3D2FA7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2C8E7-F964-4756-B196-4228A5D28FF3}" type="datetimeFigureOut">
              <a:rPr lang="en-US" smtClean="0"/>
              <a:pPr/>
              <a:t>11/8/2013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0BA9-691E-43CE-A567-BDC3D2FA7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2C8E7-F964-4756-B196-4228A5D28FF3}" type="datetimeFigureOut">
              <a:rPr lang="en-US" smtClean="0"/>
              <a:pPr/>
              <a:t>11/8/2013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1F60BA9-691E-43CE-A567-BDC3D2FA7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2C8E7-F964-4756-B196-4228A5D28FF3}" type="datetimeFigureOut">
              <a:rPr lang="en-US" smtClean="0"/>
              <a:pPr/>
              <a:t>11/8/2013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0BA9-691E-43CE-A567-BDC3D2FA7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2C8E7-F964-4756-B196-4228A5D28FF3}" type="datetimeFigureOut">
              <a:rPr lang="en-US" smtClean="0"/>
              <a:pPr/>
              <a:t>11/8/2013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0BA9-691E-43CE-A567-BDC3D2FA7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2C8E7-F964-4756-B196-4228A5D28FF3}" type="datetimeFigureOut">
              <a:rPr lang="en-US" smtClean="0"/>
              <a:pPr/>
              <a:t>11/8/2013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0BA9-691E-43CE-A567-BDC3D2FA7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2C8E7-F964-4756-B196-4228A5D28FF3}" type="datetimeFigureOut">
              <a:rPr lang="en-US" smtClean="0"/>
              <a:pPr/>
              <a:t>11/8/2013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0BA9-691E-43CE-A567-BDC3D2FA7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2C8E7-F964-4756-B196-4228A5D28FF3}" type="datetimeFigureOut">
              <a:rPr lang="en-US" smtClean="0"/>
              <a:pPr/>
              <a:t>11/8/2013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0BA9-691E-43CE-A567-BDC3D2FA7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2C8E7-F964-4756-B196-4228A5D28FF3}" type="datetimeFigureOut">
              <a:rPr lang="en-US" smtClean="0"/>
              <a:pPr/>
              <a:t>11/8/2013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0BA9-691E-43CE-A567-BDC3D2FA7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ED2C8E7-F964-4756-B196-4228A5D28FF3}" type="datetimeFigureOut">
              <a:rPr lang="en-US" smtClean="0"/>
              <a:pPr/>
              <a:t>11/8/2013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1F60BA9-691E-43CE-A567-BDC3D2FA7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Крестный путь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CC0000"/>
                </a:solidFill>
              </a:rPr>
              <a:t>По местам служения </a:t>
            </a:r>
            <a:r>
              <a:rPr lang="ru-RU" i="1" dirty="0" err="1" smtClean="0">
                <a:solidFill>
                  <a:srgbClr val="CC0000"/>
                </a:solidFill>
              </a:rPr>
              <a:t>преподобномученика</a:t>
            </a:r>
            <a:r>
              <a:rPr lang="ru-RU" i="1" dirty="0" smtClean="0">
                <a:solidFill>
                  <a:srgbClr val="CC0000"/>
                </a:solidFill>
              </a:rPr>
              <a:t> Гавриила (</a:t>
            </a:r>
            <a:r>
              <a:rPr lang="ru-RU" i="1" dirty="0" err="1" smtClean="0">
                <a:solidFill>
                  <a:srgbClr val="CC0000"/>
                </a:solidFill>
              </a:rPr>
              <a:t>Гура</a:t>
            </a:r>
            <a:r>
              <a:rPr lang="ru-RU" i="1" dirty="0" smtClean="0">
                <a:solidFill>
                  <a:srgbClr val="CC0000"/>
                </a:solidFill>
              </a:rPr>
              <a:t>)</a:t>
            </a:r>
            <a:endParaRPr lang="ru-RU" i="1" dirty="0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николаевский собор баку до 1930 год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43570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bg2">
                    <a:lumMod val="50000"/>
                  </a:schemeClr>
                </a:solidFill>
              </a:rPr>
              <a:t>Апрель 1925 – март 1929 г.г. Баку.</a:t>
            </a:r>
            <a:br>
              <a:rPr lang="ru-RU" sz="3200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200" i="1" dirty="0" smtClean="0">
                <a:solidFill>
                  <a:schemeClr val="bg2">
                    <a:lumMod val="50000"/>
                  </a:schemeClr>
                </a:solidFill>
              </a:rPr>
              <a:t>Николаевский </a:t>
            </a:r>
            <a:r>
              <a:rPr lang="ru-RU" sz="3200" i="1" dirty="0" err="1" smtClean="0">
                <a:solidFill>
                  <a:schemeClr val="bg2">
                    <a:lumMod val="50000"/>
                  </a:schemeClr>
                </a:solidFill>
              </a:rPr>
              <a:t>кафедрадльный</a:t>
            </a:r>
            <a:r>
              <a:rPr lang="ru-RU" sz="3200" i="1" dirty="0" smtClean="0">
                <a:solidFill>
                  <a:schemeClr val="bg2">
                    <a:lumMod val="50000"/>
                  </a:schemeClr>
                </a:solidFill>
              </a:rPr>
              <a:t> собор</a:t>
            </a:r>
            <a:endParaRPr lang="ru-RU" sz="32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Gavriil_Gur_big бутырские святые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29190" y="1285860"/>
            <a:ext cx="3531394" cy="4708525"/>
          </a:xfrm>
          <a:effectLst>
            <a:softEdge rad="6350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лаговещенская церковь павловская слобода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-30000"/>
          </a:blip>
          <a:stretch>
            <a:fillRect/>
          </a:stretch>
        </p:blipFill>
        <p:spPr>
          <a:xfrm>
            <a:off x="0" y="0"/>
            <a:ext cx="9195881" cy="6896912"/>
          </a:xfr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428760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solidFill>
                  <a:schemeClr val="bg1">
                    <a:lumMod val="95000"/>
                  </a:schemeClr>
                </a:solidFill>
              </a:rPr>
              <a:t>Март – октябрь 1929 год. Московская область.</a:t>
            </a:r>
            <a:br>
              <a:rPr lang="ru-RU" sz="3200" i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200" i="1" dirty="0" smtClean="0">
                <a:solidFill>
                  <a:schemeClr val="bg1">
                    <a:lumMod val="95000"/>
                  </a:schemeClr>
                </a:solidFill>
              </a:rPr>
              <a:t>Село Павлова Слобода. </a:t>
            </a:r>
            <a:br>
              <a:rPr lang="ru-RU" sz="3200" i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200" i="1" dirty="0" smtClean="0">
                <a:solidFill>
                  <a:schemeClr val="bg1">
                    <a:lumMod val="95000"/>
                  </a:schemeClr>
                </a:solidFill>
              </a:rPr>
              <a:t>Воскресенский район.</a:t>
            </a:r>
            <a:endParaRPr lang="ru-RU" sz="32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огоявленский собор в дорогомилов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0640" cy="6841748"/>
          </a:xfr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58196" cy="1643050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solidFill>
                  <a:schemeClr val="accent1"/>
                </a:solidFill>
              </a:rPr>
              <a:t>Октябрь 1929 год. Москва. Богоявленский собор в </a:t>
            </a:r>
            <a:r>
              <a:rPr lang="ru-RU" sz="3200" i="1" dirty="0" err="1" smtClean="0">
                <a:solidFill>
                  <a:schemeClr val="accent1"/>
                </a:solidFill>
              </a:rPr>
              <a:t>Дорогомилово</a:t>
            </a:r>
            <a:r>
              <a:rPr lang="ru-RU" sz="3200" i="1" dirty="0" smtClean="0">
                <a:solidFill>
                  <a:schemeClr val="accent1"/>
                </a:solidFill>
              </a:rPr>
              <a:t>.</a:t>
            </a:r>
            <a:endParaRPr lang="en-US" sz="32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успения Пресвятой Богородицы Левкиева пустынь.jpg"/>
          <p:cNvPicPr>
            <a:picLocks noChangeAspect="1"/>
          </p:cNvPicPr>
          <p:nvPr/>
        </p:nvPicPr>
        <p:blipFill>
          <a:blip r:embed="rId2" cstate="print"/>
          <a:srcRect l="11579" t="7677" r="26316" b="45112"/>
          <a:stretch>
            <a:fillRect/>
          </a:stretch>
        </p:blipFill>
        <p:spPr>
          <a:xfrm>
            <a:off x="0" y="47199"/>
            <a:ext cx="9144000" cy="681080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Содержимое 6" descr="преподобный Левкий Волоколамский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013332" y="0"/>
            <a:ext cx="3130668" cy="4708525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7143768" cy="1143000"/>
          </a:xfrm>
        </p:spPr>
        <p:txBody>
          <a:bodyPr>
            <a:normAutofit fontScale="90000"/>
          </a:bodyPr>
          <a:lstStyle/>
          <a:p>
            <a:r>
              <a:rPr lang="ru-RU" sz="3100" i="1" dirty="0" smtClean="0">
                <a:solidFill>
                  <a:schemeClr val="tx2"/>
                </a:solidFill>
              </a:rPr>
              <a:t>Ноябрь 1929 – январь 1930 г.г. </a:t>
            </a:r>
            <a:br>
              <a:rPr lang="ru-RU" sz="3100" i="1" dirty="0" smtClean="0">
                <a:solidFill>
                  <a:schemeClr val="tx2"/>
                </a:solidFill>
              </a:rPr>
            </a:br>
            <a:r>
              <a:rPr lang="ru-RU" sz="3100" i="1" dirty="0" smtClean="0">
                <a:solidFill>
                  <a:schemeClr val="tx2"/>
                </a:solidFill>
              </a:rPr>
              <a:t>Московская область. Шаховской район, село </a:t>
            </a:r>
            <a:r>
              <a:rPr lang="ru-RU" sz="3100" i="1" dirty="0" err="1" smtClean="0">
                <a:solidFill>
                  <a:schemeClr val="tx2"/>
                </a:solidFill>
              </a:rPr>
              <a:t>Левкиево</a:t>
            </a:r>
            <a:r>
              <a:rPr lang="ru-RU" dirty="0" smtClean="0"/>
              <a:t>.</a:t>
            </a:r>
            <a:endParaRPr lang="en-US" dirty="0"/>
          </a:p>
        </p:txBody>
      </p:sp>
      <p:pic>
        <p:nvPicPr>
          <p:cNvPr id="8" name="Рисунок 7" descr="источник в Левкиево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tretch>
            <a:fillRect/>
          </a:stretch>
        </p:blipFill>
        <p:spPr>
          <a:xfrm>
            <a:off x="0" y="4643422"/>
            <a:ext cx="2786071" cy="221457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Рисунок 8" descr="колодец в левкиево.jpg"/>
          <p:cNvPicPr>
            <a:picLocks noChangeAspect="1"/>
          </p:cNvPicPr>
          <p:nvPr/>
        </p:nvPicPr>
        <p:blipFill>
          <a:blip r:embed="rId5" cstate="print">
            <a:lum bright="-10000"/>
          </a:blip>
          <a:stretch>
            <a:fillRect/>
          </a:stretch>
        </p:blipFill>
        <p:spPr>
          <a:xfrm>
            <a:off x="6453178" y="4551582"/>
            <a:ext cx="2690822" cy="230641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 descr="успения Пресвятой Богородицы Левкиева пустынь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428992" y="4639868"/>
            <a:ext cx="2782255" cy="2218132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05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72066" y="1142984"/>
            <a:ext cx="4071934" cy="5280029"/>
          </a:xfrm>
        </p:spPr>
      </p:pic>
      <p:pic>
        <p:nvPicPr>
          <p:cNvPr id="5" name="Рисунок 4" descr="IMG_2191.JPG"/>
          <p:cNvPicPr>
            <a:picLocks noChangeAspect="1"/>
          </p:cNvPicPr>
          <p:nvPr/>
        </p:nvPicPr>
        <p:blipFill>
          <a:blip r:embed="rId3" cstate="print">
            <a:lum bright="20000" contrast="20000"/>
          </a:blip>
          <a:srcRect l="15152"/>
          <a:stretch>
            <a:fillRect/>
          </a:stretch>
        </p:blipFill>
        <p:spPr>
          <a:xfrm rot="5400000">
            <a:off x="-642934" y="642934"/>
            <a:ext cx="6000744" cy="4714876"/>
          </a:xfrm>
          <a:prstGeom prst="rect">
            <a:avLst/>
          </a:prstGeom>
        </p:spPr>
      </p:pic>
      <p:pic>
        <p:nvPicPr>
          <p:cNvPr id="6" name="Рисунок 5" descr="IMG_2190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rcRect t="8333"/>
          <a:stretch>
            <a:fillRect/>
          </a:stretch>
        </p:blipFill>
        <p:spPr>
          <a:xfrm rot="20732942">
            <a:off x="2407600" y="1864148"/>
            <a:ext cx="3532905" cy="485776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35743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tx2">
                    <a:lumMod val="50000"/>
                  </a:schemeClr>
                </a:solidFill>
              </a:rPr>
              <a:t>21 ноября 1929 год. Проповедь на праздник Введение во храм Пресвятой Богородицы. Рукопись </a:t>
            </a:r>
            <a:r>
              <a:rPr lang="ru-RU" sz="3200" i="1" dirty="0" err="1" smtClean="0">
                <a:solidFill>
                  <a:schemeClr val="tx2">
                    <a:lumMod val="50000"/>
                  </a:schemeClr>
                </a:solidFill>
              </a:rPr>
              <a:t>преподобномученика</a:t>
            </a:r>
            <a:r>
              <a:rPr lang="ru-RU" sz="3200" i="1" dirty="0" smtClean="0">
                <a:solidFill>
                  <a:schemeClr val="tx2">
                    <a:lumMod val="50000"/>
                  </a:schemeClr>
                </a:solidFill>
              </a:rPr>
              <a:t> Гавриила (</a:t>
            </a:r>
            <a:r>
              <a:rPr lang="ru-RU" sz="3200" i="1" dirty="0" err="1" smtClean="0">
                <a:solidFill>
                  <a:schemeClr val="tx2">
                    <a:lumMod val="50000"/>
                  </a:schemeClr>
                </a:solidFill>
              </a:rPr>
              <a:t>Гура</a:t>
            </a:r>
            <a:r>
              <a:rPr lang="ru-RU" sz="3200" i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ru-RU" sz="32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тырский замо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4500570"/>
          </a:xfrm>
          <a:effectLst>
            <a:reflection blurRad="6350" stA="50000" endA="300" endPos="55000" dir="5400000" sy="-100000" algn="bl" rotWithShape="0"/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86322"/>
            <a:ext cx="8229600" cy="1857388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Москва. Бутырская тюрьма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b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23 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январ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я 1930 года арестован иеромонах Гавриил (</a:t>
            </a:r>
            <a:r>
              <a:rPr lang="ru-RU" i="1" dirty="0" err="1" smtClean="0">
                <a:solidFill>
                  <a:schemeClr val="bg1">
                    <a:lumMod val="95000"/>
                  </a:schemeClr>
                </a:solidFill>
              </a:rPr>
              <a:t>Гур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).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en-US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005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82090">
            <a:off x="1704828" y="688515"/>
            <a:ext cx="7148450" cy="5349983"/>
          </a:xfrm>
          <a:prstGeom prst="rect">
            <a:avLst/>
          </a:prstGeom>
        </p:spPr>
      </p:pic>
      <p:pic>
        <p:nvPicPr>
          <p:cNvPr id="5" name="Рисунок 4" descr="DSC005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93172">
            <a:off x="579794" y="1066448"/>
            <a:ext cx="3756078" cy="5429240"/>
          </a:xfrm>
          <a:prstGeom prst="rect">
            <a:avLst/>
          </a:prstGeom>
        </p:spPr>
      </p:pic>
      <p:pic>
        <p:nvPicPr>
          <p:cNvPr id="4" name="Содержимое 3" descr="DSC0056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643174" y="857232"/>
            <a:ext cx="4066871" cy="60007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286512" cy="1357298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accent1"/>
                </a:solidFill>
              </a:rPr>
              <a:t>Москва. Бутырская тюрьма</a:t>
            </a:r>
            <a:r>
              <a:rPr lang="ru-RU" i="1" dirty="0" smtClean="0"/>
              <a:t>.</a:t>
            </a:r>
            <a:endParaRPr lang="en-US" i="1" dirty="0"/>
          </a:p>
        </p:txBody>
      </p:sp>
      <p:pic>
        <p:nvPicPr>
          <p:cNvPr id="7" name="Рисунок 6" descr="Gavriil_Gur_big бутырские святы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08" y="0"/>
            <a:ext cx="3214692" cy="4286256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Novomucheniki-Butyrskie-v-Butyrskom-hrame-28-ik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0466" y="714356"/>
            <a:ext cx="8468395" cy="614364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00108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solidFill>
                  <a:schemeClr val="bg2">
                    <a:lumMod val="25000"/>
                  </a:schemeClr>
                </a:solidFill>
              </a:rPr>
              <a:t>Москва. Бутырская тюрьма. Иконы </a:t>
            </a:r>
            <a:r>
              <a:rPr lang="ru-RU" sz="3200" i="1" dirty="0" err="1" smtClean="0">
                <a:solidFill>
                  <a:schemeClr val="bg2">
                    <a:lumMod val="25000"/>
                  </a:schemeClr>
                </a:solidFill>
              </a:rPr>
              <a:t>новомучеников</a:t>
            </a:r>
            <a:r>
              <a:rPr lang="ru-RU" sz="3200" i="1" dirty="0" smtClean="0">
                <a:solidFill>
                  <a:schemeClr val="bg2">
                    <a:lumMod val="25000"/>
                  </a:schemeClr>
                </a:solidFill>
              </a:rPr>
              <a:t> в Покровском храме.</a:t>
            </a:r>
            <a:endParaRPr lang="en-US" sz="3200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хтпечлаг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28934"/>
            <a:ext cx="6429388" cy="392906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Содержимое 3" descr="лагеря ухт-печерский...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143372" cy="310752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0"/>
            <a:ext cx="5286380" cy="3000372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chemeClr val="bg2">
                    <a:lumMod val="25000"/>
                  </a:schemeClr>
                </a:solidFill>
              </a:rPr>
              <a:t>1930-1932 г.г. </a:t>
            </a:r>
            <a:br>
              <a:rPr lang="ru-RU" sz="3600" i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600" i="1" dirty="0" smtClean="0">
                <a:solidFill>
                  <a:schemeClr val="bg2">
                    <a:lumMod val="25000"/>
                  </a:schemeClr>
                </a:solidFill>
              </a:rPr>
              <a:t> Исправительно-трудовой </a:t>
            </a:r>
            <a:r>
              <a:rPr lang="ru-RU" sz="3600" i="1" dirty="0" err="1" smtClean="0">
                <a:solidFill>
                  <a:schemeClr val="bg2">
                    <a:lumMod val="25000"/>
                  </a:schemeClr>
                </a:solidFill>
              </a:rPr>
              <a:t>Ухто-Печерский</a:t>
            </a:r>
            <a:r>
              <a:rPr lang="ru-RU" sz="3600" i="1" dirty="0" smtClean="0">
                <a:solidFill>
                  <a:schemeClr val="bg2">
                    <a:lumMod val="25000"/>
                  </a:schemeClr>
                </a:solidFill>
              </a:rPr>
              <a:t>  лагерь </a:t>
            </a:r>
            <a:r>
              <a:rPr lang="ru-RU" dirty="0" smtClean="0"/>
              <a:t>в </a:t>
            </a:r>
            <a:endParaRPr lang="ru-RU" dirty="0"/>
          </a:p>
        </p:txBody>
      </p:sp>
      <p:pic>
        <p:nvPicPr>
          <p:cNvPr id="5" name="Рисунок 4" descr="бухаров АнатПавлович строительство ж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4015423"/>
            <a:ext cx="3571868" cy="284257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ахманово-старинные надгробь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8593" y="4000504"/>
            <a:ext cx="3815407" cy="2857496"/>
          </a:xfrm>
          <a:prstGeom prst="rect">
            <a:avLst/>
          </a:prstGeom>
        </p:spPr>
      </p:pic>
      <p:pic>
        <p:nvPicPr>
          <p:cNvPr id="6" name="Рисунок 5" descr="рахманово-staraya-yaroslavskaya-dorog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00504"/>
            <a:ext cx="5500694" cy="2857496"/>
          </a:xfrm>
          <a:prstGeom prst="rect">
            <a:avLst/>
          </a:prstGeom>
        </p:spPr>
      </p:pic>
      <p:pic>
        <p:nvPicPr>
          <p:cNvPr id="7" name="Рисунок 6" descr="рахманово вознесенски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0"/>
            <a:ext cx="3714744" cy="4129784"/>
          </a:xfrm>
          <a:prstGeom prst="rect">
            <a:avLst/>
          </a:prstGeom>
        </p:spPr>
      </p:pic>
      <p:pic>
        <p:nvPicPr>
          <p:cNvPr id="4" name="Содержимое 3" descr="вознесенский село рахманово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5463144" cy="409735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357562"/>
            <a:ext cx="8229600" cy="785818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chemeClr val="bg1">
                    <a:lumMod val="95000"/>
                  </a:schemeClr>
                </a:solidFill>
              </a:rPr>
              <a:t>Село Рахманово. Пушкинский район Московская область. </a:t>
            </a:r>
            <a:r>
              <a:rPr lang="ru-RU" sz="2800" i="1" dirty="0" err="1" smtClean="0">
                <a:solidFill>
                  <a:schemeClr val="bg1">
                    <a:lumMod val="95000"/>
                  </a:schemeClr>
                </a:solidFill>
              </a:rPr>
              <a:t>Вознесенкая</a:t>
            </a:r>
            <a:r>
              <a:rPr lang="ru-RU" sz="2800" i="1" dirty="0" smtClean="0">
                <a:solidFill>
                  <a:schemeClr val="bg1">
                    <a:lumMod val="95000"/>
                  </a:schemeClr>
                </a:solidFill>
              </a:rPr>
              <a:t> церковь</a:t>
            </a:r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sz="2800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таринные фото беларусси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8544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tx2"/>
                </a:solidFill>
              </a:rPr>
              <a:t>1898 год 24 апреля. Белоруссия.</a:t>
            </a:r>
            <a:br>
              <a:rPr lang="ru-RU" i="1" dirty="0" smtClean="0">
                <a:solidFill>
                  <a:schemeClr val="tx2"/>
                </a:solidFill>
              </a:rPr>
            </a:br>
            <a:r>
              <a:rPr lang="ru-RU" i="1" dirty="0" smtClean="0">
                <a:solidFill>
                  <a:schemeClr val="tx2"/>
                </a:solidFill>
              </a:rPr>
              <a:t>Деревня Огородники Царевой волости, Слуцкого уезда, Минской губернии</a:t>
            </a:r>
            <a:endParaRPr lang="ru-RU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троицкая село бирево клинский р-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4876" y="0"/>
            <a:ext cx="4429124" cy="278605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496"/>
            <a:ext cx="8229600" cy="1143008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1933 – 1936 г.г.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Клинский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район</a:t>
            </a:r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4" descr="смоленская - одигитриевская село воронино клинский р-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57686" cy="2868129"/>
          </a:xfrm>
          <a:prstGeom prst="rect">
            <a:avLst/>
          </a:prstGeom>
        </p:spPr>
      </p:pic>
      <p:pic>
        <p:nvPicPr>
          <p:cNvPr id="6" name="Рисунок 5" descr="никольская село голенищево клинский ра-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4000504"/>
            <a:ext cx="4357686" cy="2857496"/>
          </a:xfrm>
          <a:prstGeom prst="rect">
            <a:avLst/>
          </a:prstGeom>
        </p:spPr>
      </p:pic>
      <p:pic>
        <p:nvPicPr>
          <p:cNvPr id="7" name="Рисунок 6" descr="троицкий собор кли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4000504"/>
            <a:ext cx="4357687" cy="285749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ело лисинцево там где была знаменская церковь -крест с 201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0" y="0"/>
            <a:ext cx="8786842" cy="514351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5" name="Рисунок 4" descr="Gavriil_Gur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9944" y="0"/>
            <a:ext cx="3804056" cy="5072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43512"/>
            <a:ext cx="8229600" cy="1714488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Февраль – июнь 1937 год.</a:t>
            </a:r>
            <a:b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Село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Лисинцево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Норо-Фоминский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район, Московская область.</a:t>
            </a:r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небо-фото-мое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DSC00553.JPG"/>
          <p:cNvPicPr>
            <a:picLocks noChangeAspect="1"/>
          </p:cNvPicPr>
          <p:nvPr/>
        </p:nvPicPr>
        <p:blipFill>
          <a:blip r:embed="rId3" cstate="print"/>
          <a:srcRect t="6043" r="33594"/>
          <a:stretch>
            <a:fillRect/>
          </a:stretch>
        </p:blipFill>
        <p:spPr>
          <a:xfrm>
            <a:off x="0" y="2304076"/>
            <a:ext cx="4643406" cy="455392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Содержимое 3" descr="DSC0055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653673" y="0"/>
            <a:ext cx="5490327" cy="4708525"/>
          </a:xfr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Июнь – сентябрь 1937 год. Лыткарино.</a:t>
            </a:r>
            <a:endParaRPr lang="ru-RU" dirty="0"/>
          </a:p>
        </p:txBody>
      </p:sp>
      <p:pic>
        <p:nvPicPr>
          <p:cNvPr id="5" name="Рисунок 4" descr="гавриил гур 1937 нквд тюрьм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3800" y="2286000"/>
            <a:ext cx="16764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482.JPG"/>
          <p:cNvPicPr>
            <a:picLocks noChangeAspect="1"/>
          </p:cNvPicPr>
          <p:nvPr/>
        </p:nvPicPr>
        <p:blipFill>
          <a:blip r:embed="rId2" cstate="print"/>
          <a:srcRect l="14062" b="18750"/>
          <a:stretch>
            <a:fillRect/>
          </a:stretch>
        </p:blipFill>
        <p:spPr>
          <a:xfrm>
            <a:off x="0" y="-285776"/>
            <a:ext cx="9314319" cy="714377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 descr="0006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0"/>
            <a:ext cx="3000364" cy="39916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гжатск общий вид2.jpg"/>
          <p:cNvPicPr>
            <a:picLocks noChangeAspect="1"/>
          </p:cNvPicPr>
          <p:nvPr/>
        </p:nvPicPr>
        <p:blipFill>
          <a:blip r:embed="rId2" cstate="print"/>
          <a:srcRect l="10156" t="11909" r="11718" b="10718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4" name="Содержимое 3" descr="гжатск вокзал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0169" t="10013" r="11165" b="11092"/>
          <a:stretch>
            <a:fillRect/>
          </a:stretch>
        </p:blipFill>
        <p:spPr>
          <a:xfrm>
            <a:off x="0" y="3519425"/>
            <a:ext cx="5072066" cy="33385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12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accent1"/>
                </a:solidFill>
              </a:rPr>
              <a:t>1914 год. Смоленская губерния.</a:t>
            </a:r>
            <a:br>
              <a:rPr lang="ru-RU" i="1" dirty="0" smtClean="0">
                <a:solidFill>
                  <a:schemeClr val="accent1"/>
                </a:solidFill>
              </a:rPr>
            </a:br>
            <a:r>
              <a:rPr lang="ru-RU" i="1" dirty="0" smtClean="0">
                <a:solidFill>
                  <a:schemeClr val="accent1"/>
                </a:solidFill>
              </a:rPr>
              <a:t> </a:t>
            </a:r>
            <a:r>
              <a:rPr lang="ru-RU" i="1" dirty="0" err="1" smtClean="0">
                <a:solidFill>
                  <a:schemeClr val="accent1"/>
                </a:solidFill>
              </a:rPr>
              <a:t>Гжатск</a:t>
            </a:r>
            <a:r>
              <a:rPr lang="ru-RU" i="1" dirty="0" smtClean="0">
                <a:solidFill>
                  <a:schemeClr val="accent1"/>
                </a:solidFill>
              </a:rPr>
              <a:t>.</a:t>
            </a:r>
            <a:endParaRPr lang="ru-RU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гжатск женская гимназ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12848"/>
            <a:ext cx="6929454" cy="4645152"/>
          </a:xfrm>
          <a:prstGeom prst="rect">
            <a:avLst/>
          </a:prstGeom>
        </p:spPr>
      </p:pic>
      <p:pic>
        <p:nvPicPr>
          <p:cNvPr id="7" name="Содержимое 6" descr="гжатск общий вид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8389" t="7586" r="7966" b="7451"/>
          <a:stretch>
            <a:fillRect/>
          </a:stretch>
        </p:blipFill>
        <p:spPr>
          <a:xfrm>
            <a:off x="0" y="0"/>
            <a:ext cx="9144000" cy="235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accent1"/>
                </a:solidFill>
              </a:rPr>
              <a:t>Смоленская губерния. </a:t>
            </a:r>
            <a:r>
              <a:rPr lang="ru-RU" i="1" dirty="0" err="1" smtClean="0">
                <a:solidFill>
                  <a:schemeClr val="accent1"/>
                </a:solidFill>
              </a:rPr>
              <a:t>Гжатск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8" name="Рисунок 7" descr="гжатск церковь казанской Божьей Матери.jpg"/>
          <p:cNvPicPr>
            <a:picLocks noChangeAspect="1"/>
          </p:cNvPicPr>
          <p:nvPr/>
        </p:nvPicPr>
        <p:blipFill>
          <a:blip r:embed="rId4" cstate="print"/>
          <a:srcRect l="11622" t="6250" r="11623" b="7291"/>
          <a:stretch>
            <a:fillRect/>
          </a:stretch>
        </p:blipFill>
        <p:spPr>
          <a:xfrm>
            <a:off x="5500694" y="928646"/>
            <a:ext cx="3643306" cy="5929354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обор благовещения пресвятой Богородицы Гжатс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5811"/>
            <a:ext cx="9144000" cy="6092189"/>
          </a:xfr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ru-RU" i="1" dirty="0" err="1" smtClean="0"/>
              <a:t>Гжатск</a:t>
            </a:r>
            <a:r>
              <a:rPr lang="ru-RU" i="1" dirty="0" smtClean="0"/>
              <a:t>.  Собор Благовещения Пресвятой Богородицы.</a:t>
            </a:r>
            <a:endParaRPr lang="ru-RU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ело ПокровкаОренбургская област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714752"/>
          </a:xfrm>
          <a:effectLst>
            <a:reflection blurRad="6350" stA="50000" endA="300" endPos="90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solidFill>
                  <a:schemeClr val="bg2">
                    <a:lumMod val="50000"/>
                  </a:schemeClr>
                </a:solidFill>
              </a:rPr>
              <a:t>1918 – 1922 г.г. Оренбургская губерния, Челябинский уезд. Николаевский мужской монастырь</a:t>
            </a:r>
            <a:r>
              <a:rPr lang="ru-RU" sz="3200" i="1" dirty="0" smtClean="0">
                <a:solidFill>
                  <a:schemeClr val="accent1"/>
                </a:solidFill>
              </a:rPr>
              <a:t>.</a:t>
            </a:r>
            <a:endParaRPr lang="ru-RU" sz="3200" i="1" dirty="0">
              <a:solidFill>
                <a:schemeClr val="accent1"/>
              </a:solidFill>
            </a:endParaRPr>
          </a:p>
        </p:txBody>
      </p:sp>
      <p:pic>
        <p:nvPicPr>
          <p:cNvPr id="6" name="Рисунок 5" descr="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536156"/>
            <a:ext cx="4429124" cy="3321843"/>
          </a:xfrm>
          <a:prstGeom prst="rect">
            <a:avLst/>
          </a:prstGeom>
        </p:spPr>
      </p:pic>
      <p:pic>
        <p:nvPicPr>
          <p:cNvPr id="5" name="Рисунок 4" descr="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516880"/>
            <a:ext cx="7620000" cy="13411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Содержимое 3" descr="иеромонах Геронтий и игумен Зосима с гостями 20-е годы 20 века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429388" y="-1"/>
            <a:ext cx="2714612" cy="3646629"/>
          </a:xfrm>
          <a:effectLst>
            <a:softEdge rad="63500"/>
          </a:effectLst>
        </p:spPr>
      </p:pic>
      <p:pic>
        <p:nvPicPr>
          <p:cNvPr id="5" name="Рисунок 4" descr="кирпич с клеймомниколаевского монастыр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0" y="4739640"/>
            <a:ext cx="3810000" cy="2118360"/>
          </a:xfrm>
          <a:prstGeom prst="rect">
            <a:avLst/>
          </a:prstGeom>
        </p:spPr>
      </p:pic>
      <p:pic>
        <p:nvPicPr>
          <p:cNvPr id="6" name="Рисунок 5" descr="келия игумена Зосимы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3810000" cy="25527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подземный храм Антония и Феодосия Печерских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122420"/>
            <a:ext cx="3810000" cy="27355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43578"/>
            <a:ext cx="8229600" cy="1214422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bg2">
                    <a:lumMod val="50000"/>
                  </a:schemeClr>
                </a:solidFill>
              </a:rPr>
              <a:t>Игумен Зосима: «Щит православия в нашем крае»</a:t>
            </a:r>
            <a:endParaRPr lang="ru-RU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фон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Рисунок 6" descr="афон 20-егоды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/>
          </a:blip>
          <a:stretch>
            <a:fillRect/>
          </a:stretch>
        </p:blipFill>
        <p:spPr>
          <a:xfrm>
            <a:off x="4071934" y="0"/>
            <a:ext cx="5072066" cy="450057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857752" cy="1417638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Греция. Афон.</a:t>
            </a:r>
            <a:b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i="1" dirty="0" smtClean="0">
                <a:solidFill>
                  <a:schemeClr val="bg1">
                    <a:lumMod val="95000"/>
                  </a:schemeClr>
                </a:solidFill>
              </a:rPr>
              <a:t>1922 -1925 годы.</a:t>
            </a:r>
            <a:endParaRPr lang="ru-RU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фон м-рь св Пантелеймоеа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 contrast="-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афонские новомученики святогорск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7512" y="0"/>
            <a:ext cx="4256488" cy="414338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857620" cy="46434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i="1" dirty="0" smtClean="0">
                <a:solidFill>
                  <a:schemeClr val="tx2"/>
                </a:solidFill>
              </a:rPr>
              <a:t>1922 – 1925 годы. </a:t>
            </a:r>
            <a:br>
              <a:rPr lang="ru-RU" i="1" dirty="0" smtClean="0">
                <a:solidFill>
                  <a:schemeClr val="tx2"/>
                </a:solidFill>
              </a:rPr>
            </a:br>
            <a:r>
              <a:rPr lang="ru-RU" i="1" dirty="0" smtClean="0">
                <a:solidFill>
                  <a:schemeClr val="tx2"/>
                </a:solidFill>
              </a:rPr>
              <a:t> Греция. Афон.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Собор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Святогорских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новомучеников</a:t>
            </a:r>
            <a:r>
              <a:rPr lang="ru-RU" i="1" dirty="0" smtClean="0"/>
              <a:t>.</a:t>
            </a:r>
            <a:endParaRPr lang="ru-RU" i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1927</TotalTime>
  <Words>183</Words>
  <Application>Microsoft Office PowerPoint</Application>
  <PresentationFormat>Экран (4:3)</PresentationFormat>
  <Paragraphs>25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Апекс</vt:lpstr>
      <vt:lpstr>Крестный путь </vt:lpstr>
      <vt:lpstr>1898 год 24 апреля. Белоруссия. Деревня Огородники Царевой волости, Слуцкого уезда, Минской губернии</vt:lpstr>
      <vt:lpstr>1914 год. Смоленская губерния.  Гжатск.</vt:lpstr>
      <vt:lpstr>Смоленская губерния. Гжатск</vt:lpstr>
      <vt:lpstr>Гжатск.  Собор Благовещения Пресвятой Богородицы.</vt:lpstr>
      <vt:lpstr>1918 – 1922 г.г. Оренбургская губерния, Челябинский уезд. Николаевский мужской монастырь.</vt:lpstr>
      <vt:lpstr>Игумен Зосима: «Щит православия в нашем крае»</vt:lpstr>
      <vt:lpstr>Греция. Афон. 1922 -1925 годы.</vt:lpstr>
      <vt:lpstr> 1922 – 1925 годы.   Греция. Афон.  Собор Святогорских новомучеников.</vt:lpstr>
      <vt:lpstr>Апрель 1925 – март 1929 г.г. Баку. Николаевский кафедрадльный собор</vt:lpstr>
      <vt:lpstr>Март – октябрь 1929 год. Московская область. Село Павлова Слобода.  Воскресенский район.</vt:lpstr>
      <vt:lpstr>Октябрь 1929 год. Москва. Богоявленский собор в Дорогомилово.</vt:lpstr>
      <vt:lpstr>Ноябрь 1929 – январь 1930 г.г.  Московская область. Шаховской район, село Левкиево.</vt:lpstr>
      <vt:lpstr>21 ноября 1929 год. Проповедь на праздник Введение во храм Пресвятой Богородицы. Рукопись преподобномученика Гавриила (Гура)</vt:lpstr>
      <vt:lpstr>Москва. Бутырская тюрьма. 23 января 1930 года арестован иеромонах Гавриил (Гур).  </vt:lpstr>
      <vt:lpstr>Москва. Бутырская тюрьма.</vt:lpstr>
      <vt:lpstr>Москва. Бутырская тюрьма. Иконы новомучеников в Покровском храме.</vt:lpstr>
      <vt:lpstr>1930-1932 г.г.   Исправительно-трудовой Ухто-Печерский  лагерь в </vt:lpstr>
      <vt:lpstr>Село Рахманово. Пушкинский район Московская область. Вознесенкая церковь.</vt:lpstr>
      <vt:lpstr>1933 – 1936 г.г. Клинский район</vt:lpstr>
      <vt:lpstr>Февраль – июнь 1937 год. Село Лисинцево Норо-Фоминский район, Московская область.</vt:lpstr>
      <vt:lpstr>Июнь – сентябрь 1937 год. Лыткарино.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Анна</dc:creator>
  <cp:lastModifiedBy>Anna</cp:lastModifiedBy>
  <cp:revision>178</cp:revision>
  <dcterms:created xsi:type="dcterms:W3CDTF">2012-11-09T11:08:31Z</dcterms:created>
  <dcterms:modified xsi:type="dcterms:W3CDTF">2013-11-08T14:41:57Z</dcterms:modified>
</cp:coreProperties>
</file>